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66" r:id="rId2"/>
    <p:sldId id="307" r:id="rId3"/>
    <p:sldId id="368" r:id="rId4"/>
    <p:sldId id="370" r:id="rId5"/>
    <p:sldId id="367" r:id="rId6"/>
    <p:sldId id="274" r:id="rId7"/>
    <p:sldId id="357" r:id="rId8"/>
    <p:sldId id="333" r:id="rId9"/>
    <p:sldId id="339" r:id="rId10"/>
    <p:sldId id="287" r:id="rId11"/>
    <p:sldId id="336" r:id="rId12"/>
    <p:sldId id="331" r:id="rId13"/>
    <p:sldId id="317" r:id="rId14"/>
    <p:sldId id="340" r:id="rId15"/>
    <p:sldId id="300" r:id="rId16"/>
    <p:sldId id="356" r:id="rId17"/>
    <p:sldId id="301" r:id="rId18"/>
    <p:sldId id="332" r:id="rId19"/>
    <p:sldId id="302" r:id="rId20"/>
    <p:sldId id="358" r:id="rId21"/>
    <p:sldId id="354" r:id="rId22"/>
    <p:sldId id="353" r:id="rId23"/>
    <p:sldId id="343" r:id="rId24"/>
    <p:sldId id="364" r:id="rId25"/>
    <p:sldId id="347" r:id="rId26"/>
    <p:sldId id="350" r:id="rId27"/>
    <p:sldId id="341" r:id="rId28"/>
    <p:sldId id="369" r:id="rId29"/>
    <p:sldId id="365" r:id="rId30"/>
    <p:sldId id="362" r:id="rId31"/>
    <p:sldId id="361" r:id="rId32"/>
    <p:sldId id="360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101B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8" autoAdjust="0"/>
  </p:normalViewPr>
  <p:slideViewPr>
    <p:cSldViewPr>
      <p:cViewPr>
        <p:scale>
          <a:sx n="66" d="100"/>
          <a:sy n="66" d="100"/>
        </p:scale>
        <p:origin x="-150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E2CE7-5D6A-49D4-8554-89C4820D1B28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84FAC-10AC-4D14-B194-4DD50E44B9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2105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D84FAC-10AC-4D14-B194-4DD50E44B937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8242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godb@list.ru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5286388"/>
            <a:ext cx="39290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Comic Sans MS" pitchFamily="66" charset="0"/>
              </a:rPr>
              <a:t>ВИКТОРИНА</a:t>
            </a:r>
          </a:p>
        </p:txBody>
      </p:sp>
      <p:pic>
        <p:nvPicPr>
          <p:cNvPr id="2050" name="Picture 2" descr="C:\Users\Дома\Desktop\космос проект\164828-3cc86-61317216-m750x740-u57d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555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14282" y="285728"/>
            <a:ext cx="8572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>
                <a:solidFill>
                  <a:srgbClr val="FFFF00"/>
                </a:solidFill>
                <a:latin typeface="Comic Sans MS" pitchFamily="66" charset="0"/>
              </a:rPr>
              <a:t>Моё з</a:t>
            </a:r>
            <a:r>
              <a:rPr lang="ru-RU" sz="7200" dirty="0" smtClean="0">
                <a:solidFill>
                  <a:srgbClr val="FFFF00"/>
                </a:solidFill>
                <a:latin typeface="Comic Sans MS" pitchFamily="66" charset="0"/>
              </a:rPr>
              <a:t>вёздное </a:t>
            </a:r>
            <a:r>
              <a:rPr lang="ru-RU" sz="7200" dirty="0" smtClean="0">
                <a:solidFill>
                  <a:srgbClr val="FFFF00"/>
                </a:solidFill>
                <a:latin typeface="Comic Sans MS" pitchFamily="66" charset="0"/>
              </a:rPr>
              <a:t>лето</a:t>
            </a: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ма\Desktop\космос проект\164828-3cc86-61317216-m750x740-u57d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236" r="4341"/>
          <a:stretch>
            <a:fillRect/>
          </a:stretch>
        </p:blipFill>
        <p:spPr bwMode="auto">
          <a:xfrm>
            <a:off x="0" y="0"/>
            <a:ext cx="9358314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4282" y="142852"/>
            <a:ext cx="8715436" cy="523220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Мой звёздный </a:t>
            </a:r>
            <a:r>
              <a:rPr lang="ru-RU" sz="2800" b="1" strike="sngStrike" dirty="0" smtClean="0">
                <a:solidFill>
                  <a:srgbClr val="002060"/>
                </a:solidFill>
                <a:latin typeface="Comic Sans MS" pitchFamily="66" charset="0"/>
              </a:rPr>
              <a:t> дневник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«ночник»</a:t>
            </a:r>
            <a:r>
              <a:rPr lang="ru-RU" sz="2800" b="1" strike="sngStrike" dirty="0" smtClean="0">
                <a:solidFill>
                  <a:srgbClr val="002060"/>
                </a:solidFill>
                <a:latin typeface="Comic Sans MS" pitchFamily="66" charset="0"/>
              </a:rPr>
              <a:t>    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714876" y="3071810"/>
            <a:ext cx="4214842" cy="351740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54101B"/>
                </a:solidFill>
                <a:latin typeface="Comic Sans MS" pitchFamily="66" charset="0"/>
              </a:rPr>
              <a:t>С чего начать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Посмотреть презентацию и принять участие в викторине «Созвездия». </a:t>
            </a:r>
          </a:p>
          <a:p>
            <a:r>
              <a:rPr lang="en-US" sz="2400" b="1" dirty="0" smtClean="0">
                <a:solidFill>
                  <a:srgbClr val="002060"/>
                </a:solidFill>
                <a:latin typeface="Comic Sans MS" pitchFamily="66" charset="0"/>
              </a:rPr>
              <a:t>NB!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При просмотре презентации внимательно смотрите на силуэты созвездий и запоминайте их очертания.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785794"/>
            <a:ext cx="8715436" cy="1754326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54101B"/>
                </a:solidFill>
                <a:latin typeface="Comic Sans MS" pitchFamily="66" charset="0"/>
              </a:rPr>
              <a:t>Самое важное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Выбирайте тёплые ясные ночи и вместе с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родителями и друзьями 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наблюдайте  за звёздным небом. </a:t>
            </a:r>
          </a:p>
          <a:p>
            <a:pP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Любуйтесь ночным небом, рисуйте или фотографируйте созвездия.</a:t>
            </a: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ма\Desktop\космос проект\164828-3cc86-61317216-m750x740-u57d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236" r="4341"/>
          <a:stretch>
            <a:fillRect/>
          </a:stretch>
        </p:blipFill>
        <p:spPr bwMode="auto">
          <a:xfrm>
            <a:off x="0" y="0"/>
            <a:ext cx="9358314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000496" y="571480"/>
            <a:ext cx="4929222" cy="5816977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54101B"/>
                </a:solidFill>
                <a:latin typeface="Comic Sans MS" pitchFamily="66" charset="0"/>
              </a:rPr>
              <a:t>Что </a:t>
            </a:r>
            <a:r>
              <a:rPr lang="ru-RU" sz="3600" b="1" dirty="0" smtClean="0">
                <a:solidFill>
                  <a:srgbClr val="54101B"/>
                </a:solidFill>
                <a:latin typeface="Comic Sans MS" pitchFamily="66" charset="0"/>
              </a:rPr>
              <a:t>делать</a:t>
            </a:r>
            <a:endParaRPr lang="ru-RU" sz="3600" b="1" dirty="0" smtClean="0">
              <a:solidFill>
                <a:srgbClr val="54101B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Заполнять </a:t>
            </a:r>
            <a:r>
              <a:rPr lang="ru-RU" sz="2400" b="1" strike="sngStrike" dirty="0" smtClean="0">
                <a:solidFill>
                  <a:srgbClr val="002060"/>
                </a:solidFill>
                <a:latin typeface="Comic Sans MS" pitchFamily="66" charset="0"/>
              </a:rPr>
              <a:t>дневник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-«ночник» своих наблюдений</a:t>
            </a:r>
            <a:endParaRPr lang="ru-RU" sz="2400" b="1" dirty="0" smtClean="0"/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Написать по порядку названия созвездий, которые вы узнали по силуэтам  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Нарисовать  своё фантастическое созвездие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Придумать легенду для своего созвездия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Прочитать мифы про любые созвездия и написать о самом интересном.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Сделать космическую поделку (по желанию) </a:t>
            </a: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ма\Desktop\космос проект\164828-3cc86-61317216-m750x740-u57d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555" r="2361"/>
          <a:stretch>
            <a:fillRect/>
          </a:stretch>
        </p:blipFill>
        <p:spPr bwMode="auto">
          <a:xfrm>
            <a:off x="-285784" y="0"/>
            <a:ext cx="9429784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143372" y="357166"/>
            <a:ext cx="4643470" cy="6309420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54101B"/>
                </a:solidFill>
                <a:latin typeface="Comic Sans MS" pitchFamily="66" charset="0"/>
              </a:rPr>
              <a:t>Что </a:t>
            </a:r>
            <a:r>
              <a:rPr lang="ru-RU" sz="4000" b="1" dirty="0" smtClean="0">
                <a:solidFill>
                  <a:srgbClr val="54101B"/>
                </a:solidFill>
                <a:latin typeface="Comic Sans MS" pitchFamily="66" charset="0"/>
              </a:rPr>
              <a:t>читать</a:t>
            </a:r>
            <a:endParaRPr lang="ru-RU" sz="4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Е. Бахтина «Книга звёзд»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С. Дубкова «Прогулки по небу. Атлас созвездий»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С. Дубкова, А. Засов «Атлас звёздного неба»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В. Калашников «Мифы звёздного неба»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Н. Кун «Мифы Древней Греции»</a:t>
            </a:r>
          </a:p>
          <a:p>
            <a:pPr>
              <a:buFont typeface="Wingdings" pitchFamily="2" charset="2"/>
              <a:buChar char="q"/>
            </a:pP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В. Смирнова «Герои Эллады»</a:t>
            </a: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Дома\Desktop\космос проект\164828-3cc86-61317216-m750x740-u57d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555" r="2361"/>
          <a:stretch>
            <a:fillRect/>
          </a:stretch>
        </p:blipFill>
        <p:spPr bwMode="auto">
          <a:xfrm>
            <a:off x="-285784" y="0"/>
            <a:ext cx="9429784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643306" y="214290"/>
            <a:ext cx="5143568" cy="4524315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54101B"/>
                </a:solidFill>
                <a:latin typeface="Comic Sans MS" pitchFamily="66" charset="0"/>
              </a:rPr>
              <a:t>Важно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Рукописные </a:t>
            </a:r>
            <a:r>
              <a:rPr lang="ru-RU" sz="2400" b="1" dirty="0" err="1" smtClean="0">
                <a:solidFill>
                  <a:srgbClr val="002060"/>
                </a:solidFill>
                <a:latin typeface="Comic Sans MS" pitchFamily="66" charset="0"/>
              </a:rPr>
              <a:t>дневнички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-«ночнички» можно приносить в  библиотеку в научно-познавательный отдел или присылать по почте  (Н.Новгород, ул. Звездинка,5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)</a:t>
            </a:r>
            <a:endParaRPr lang="ru-RU" sz="2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Работы можно выполнять в электронном формате и присылать на почту </a:t>
            </a:r>
            <a:r>
              <a:rPr lang="ru-RU" sz="2400" b="1" dirty="0" err="1" smtClean="0">
                <a:hlinkClick r:id="rId4"/>
              </a:rPr>
              <a:t>ngodb@list.ru</a:t>
            </a:r>
            <a:r>
              <a:rPr lang="ru-RU" sz="2400" b="1" dirty="0" smtClean="0"/>
              <a:t>   </a:t>
            </a: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с пометкой «Летние чтения»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714744" y="5572140"/>
            <a:ext cx="5143536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54101B"/>
                </a:solidFill>
                <a:latin typeface="Comic Sans MS" pitchFamily="66" charset="0"/>
              </a:rPr>
              <a:t>Бонус</a:t>
            </a: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 Сертификат  участника  проекта</a:t>
            </a: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72438" y="-34231"/>
            <a:ext cx="9251295" cy="68922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4282" y="214290"/>
            <a:ext cx="3786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Comic Sans MS" pitchFamily="66" charset="0"/>
              </a:rPr>
              <a:t>Сколько 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Comic Sans MS" pitchFamily="66" charset="0"/>
              </a:rPr>
              <a:t>всего созвездий?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Users\User\Desktop\мама\бм и все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" y="2714620"/>
            <a:ext cx="4675770" cy="41053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мама\б и м  др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399" y="-34231"/>
            <a:ext cx="4766491" cy="39632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28596" y="1357298"/>
            <a:ext cx="2857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>
                <a:solidFill>
                  <a:srgbClr val="FFFF00"/>
                </a:solidFill>
                <a:latin typeface="Comic Sans MS" pitchFamily="66" charset="0"/>
              </a:rPr>
              <a:t>88</a:t>
            </a:r>
            <a:endParaRPr lang="ru-RU" sz="6000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6315" y="4000504"/>
            <a:ext cx="407196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FF00"/>
                </a:solidFill>
                <a:latin typeface="Comic Sans MS" pitchFamily="66" charset="0"/>
              </a:rPr>
              <a:t>Откуда появились   на небе  прекрасная Андромеда,  Близнецы, охотник Орион, отважный Персей? </a:t>
            </a:r>
          </a:p>
          <a:p>
            <a:pPr algn="ctr"/>
            <a:endParaRPr lang="ru-RU" sz="2000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algn="ctr"/>
            <a:r>
              <a:rPr lang="ru-RU" sz="2000" dirty="0" smtClean="0">
                <a:solidFill>
                  <a:srgbClr val="FFFF00"/>
                </a:solidFill>
                <a:latin typeface="Comic Sans MS" pitchFamily="66" charset="0"/>
              </a:rPr>
              <a:t>За каждым названием созвездия стоит своя легенда. </a:t>
            </a:r>
          </a:p>
        </p:txBody>
      </p:sp>
    </p:spTree>
    <p:extLst>
      <p:ext uri="{BB962C8B-B14F-4D97-AF65-F5344CB8AC3E}">
        <p14:creationId xmlns="" xmlns:p14="http://schemas.microsoft.com/office/powerpoint/2010/main" val="353443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мама\nastol.com.ua-126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277" t="2206" r="26450" b="39281"/>
          <a:stretch/>
        </p:blipFill>
        <p:spPr bwMode="auto">
          <a:xfrm>
            <a:off x="0" y="0"/>
            <a:ext cx="9171056" cy="6906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ятно 1 13"/>
          <p:cNvSpPr/>
          <p:nvPr/>
        </p:nvSpPr>
        <p:spPr>
          <a:xfrm rot="21349774">
            <a:off x="-188709" y="-133"/>
            <a:ext cx="9573287" cy="694755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Comic Sans MS" pitchFamily="66" charset="0"/>
              </a:rPr>
              <a:t>Внимательно смотрите на  силуэты созвездий и запоминайте  очертания</a:t>
            </a:r>
          </a:p>
          <a:p>
            <a:endParaRPr lang="ru-RU" sz="3600" b="1" dirty="0" smtClean="0">
              <a:solidFill>
                <a:srgbClr val="002060"/>
              </a:solidFill>
            </a:endParaRPr>
          </a:p>
          <a:p>
            <a:pPr algn="ctr"/>
            <a:endParaRPr lang="ru-RU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27741" y="-1842"/>
            <a:ext cx="920534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esktop\мама\заяц орион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1010"/>
            <a:ext cx="5572132" cy="41790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214290"/>
            <a:ext cx="517887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Орион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 был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великим охотником, красавцем и силачом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 От укуса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Скорпиона Орион  погиб. Зевс поместил его на небе таким образом, что он может всегда уйти от своего преследователя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Скорпиона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.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  <a:p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72132" y="4000504"/>
            <a:ext cx="3424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И действительно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, эти два созвездия одновременно на небе не видны. </a:t>
            </a:r>
            <a:endParaRPr lang="ru-RU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Когда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Скорпион поднимается на востоке, Орион спешит скрыться на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западе.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51201" name="Picture 1" descr="C:\Documents and Settings\superuser\Рабочий стол\Новая папка\img5.jpg"/>
          <p:cNvPicPr>
            <a:picLocks noChangeAspect="1" noChangeArrowheads="1"/>
          </p:cNvPicPr>
          <p:nvPr/>
        </p:nvPicPr>
        <p:blipFill>
          <a:blip r:embed="rId5"/>
          <a:srcRect l="39062" t="4166" r="28906" b="56250"/>
          <a:stretch>
            <a:fillRect/>
          </a:stretch>
        </p:blipFill>
        <p:spPr bwMode="auto">
          <a:xfrm>
            <a:off x="6000760" y="285728"/>
            <a:ext cx="2928958" cy="2714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2318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0" y="0"/>
            <a:ext cx="920534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5720" y="550070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Comic Sans MS" pitchFamily="66" charset="0"/>
              </a:rPr>
              <a:t>Созвездия Большой пёс  и Малый  пёс  олицетворяют</a:t>
            </a:r>
            <a:r>
              <a:rPr lang="ru-RU" sz="2400" dirty="0">
                <a:solidFill>
                  <a:srgbClr val="FFFF00"/>
                </a:solidFill>
                <a:latin typeface="Comic Sans MS" pitchFamily="66" charset="0"/>
              </a:rPr>
              <a:t>  </a:t>
            </a:r>
            <a:r>
              <a:rPr lang="ru-RU" sz="2400" dirty="0" smtClean="0">
                <a:solidFill>
                  <a:srgbClr val="FFFF00"/>
                </a:solidFill>
                <a:latin typeface="Comic Sans MS" pitchFamily="66" charset="0"/>
              </a:rPr>
              <a:t> собак</a:t>
            </a:r>
            <a:r>
              <a:rPr lang="ru-RU" sz="2400" dirty="0">
                <a:solidFill>
                  <a:srgbClr val="FFFF00"/>
                </a:solidFill>
                <a:latin typeface="Comic Sans MS" pitchFamily="66" charset="0"/>
              </a:rPr>
              <a:t>, следующих за </a:t>
            </a:r>
            <a:r>
              <a:rPr lang="ru-RU" sz="2400" dirty="0" smtClean="0">
                <a:solidFill>
                  <a:srgbClr val="FFFF00"/>
                </a:solidFill>
                <a:latin typeface="Comic Sans MS" pitchFamily="66" charset="0"/>
              </a:rPr>
              <a:t>охотником Орионом</a:t>
            </a:r>
            <a:r>
              <a:rPr lang="ru-RU" sz="2400" dirty="0">
                <a:solidFill>
                  <a:srgbClr val="FFFF00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15" name="Picture 2" descr="C:\Users\User\Desktop\мама\б пёс м п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57166"/>
            <a:ext cx="6152251" cy="49833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286512" y="428604"/>
            <a:ext cx="26432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В созвездии 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Большого Пса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находится  самая яркая звезда в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небе. </a:t>
            </a:r>
            <a:endParaRPr lang="ru-RU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Альфа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Большого Пса, более известная как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Сириус.</a:t>
            </a:r>
          </a:p>
        </p:txBody>
      </p:sp>
    </p:spTree>
    <p:extLst>
      <p:ext uri="{BB962C8B-B14F-4D97-AF65-F5344CB8AC3E}">
        <p14:creationId xmlns="" xmlns:p14="http://schemas.microsoft.com/office/powerpoint/2010/main" val="239142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34857" y="0"/>
            <a:ext cx="9213885" cy="68643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мама\близнец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143116"/>
            <a:ext cx="6096011" cy="4572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4" y="116632"/>
            <a:ext cx="86793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Они участвовали в походе аргонавтов, успешно выступали на Олимпийских играх, совершили много других славных подвигов. </a:t>
            </a:r>
            <a:endParaRPr lang="ru-RU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Их  воинская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доблесть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была примером для подражания. </a:t>
            </a:r>
            <a:endParaRPr lang="ru-RU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Поэтому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совсем неудивительно, что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греки поместили на небе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это созвездие 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7950" y="2214554"/>
            <a:ext cx="250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Comic Sans MS" pitchFamily="66" charset="0"/>
              </a:rPr>
              <a:t>Как называется это созвездие?</a:t>
            </a:r>
            <a:endParaRPr lang="ru-RU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594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0" y="0"/>
            <a:ext cx="920534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5720" y="136131"/>
            <a:ext cx="86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Существует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много мифов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о кентавре  </a:t>
            </a:r>
            <a:r>
              <a:rPr lang="ru-RU" sz="2000" dirty="0" err="1">
                <a:solidFill>
                  <a:schemeClr val="bg1"/>
                </a:solidFill>
                <a:latin typeface="Comic Sans MS" pitchFamily="66" charset="0"/>
              </a:rPr>
              <a:t>Хироне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, так как он был главным воспитателем всех детей богов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 algn="ctr"/>
            <a:endParaRPr lang="ru-RU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За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его благородство и ум, безмерную любовь к людям и стремление помочь им ему было подарено созвездие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….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Comic Sans MS" pitchFamily="66" charset="0"/>
              </a:rPr>
            </a:b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4" name="Picture 6" descr="http://900igr.net/datas/astronomija/Sozvezdija-zvjozd-neba/0016-016-Sozvezdija-zvjozd-neb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213" t="62960" r="42608" b="4037"/>
          <a:stretch/>
        </p:blipFill>
        <p:spPr bwMode="auto">
          <a:xfrm>
            <a:off x="2143108" y="2214554"/>
            <a:ext cx="5643602" cy="43411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0594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7170" y="1"/>
            <a:ext cx="9235535" cy="68804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16632"/>
            <a:ext cx="8856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FF00"/>
                </a:solidFill>
                <a:latin typeface="Comic Sans MS" pitchFamily="66" charset="0"/>
              </a:rPr>
              <a:t>Что </a:t>
            </a:r>
            <a:r>
              <a:rPr lang="ru-RU" sz="2000" dirty="0">
                <a:solidFill>
                  <a:srgbClr val="FFFF00"/>
                </a:solidFill>
                <a:latin typeface="Comic Sans MS" pitchFamily="66" charset="0"/>
              </a:rPr>
              <a:t>общего у названий созвездий </a:t>
            </a:r>
            <a:r>
              <a:rPr lang="ru-RU" sz="2000" dirty="0" smtClean="0">
                <a:solidFill>
                  <a:srgbClr val="FFFF00"/>
                </a:solidFill>
                <a:latin typeface="Comic Sans MS" pitchFamily="66" charset="0"/>
              </a:rPr>
              <a:t>Цефея,</a:t>
            </a:r>
            <a:r>
              <a:rPr lang="ru-RU" sz="2000" dirty="0">
                <a:solidFill>
                  <a:srgbClr val="FFFF00"/>
                </a:solidFill>
                <a:latin typeface="Comic Sans MS" pitchFamily="66" charset="0"/>
              </a:rPr>
              <a:t> Кассиопеи</a:t>
            </a:r>
            <a:r>
              <a:rPr lang="ru-RU" sz="2000" dirty="0" smtClean="0">
                <a:solidFill>
                  <a:srgbClr val="FFFF00"/>
                </a:solidFill>
                <a:latin typeface="Comic Sans MS" pitchFamily="66" charset="0"/>
              </a:rPr>
              <a:t>, Персея</a:t>
            </a:r>
            <a:r>
              <a:rPr lang="ru-RU" sz="2000" dirty="0">
                <a:solidFill>
                  <a:srgbClr val="FFFF00"/>
                </a:solidFill>
                <a:latin typeface="Comic Sans MS" pitchFamily="66" charset="0"/>
              </a:rPr>
              <a:t>, </a:t>
            </a:r>
            <a:r>
              <a:rPr lang="ru-RU" sz="20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2000" dirty="0">
                <a:solidFill>
                  <a:srgbClr val="FFFF00"/>
                </a:solidFill>
                <a:latin typeface="Comic Sans MS" pitchFamily="66" charset="0"/>
              </a:rPr>
              <a:t>Андромеды</a:t>
            </a:r>
            <a:r>
              <a:rPr lang="ru-RU" sz="2000" dirty="0" smtClean="0">
                <a:solidFill>
                  <a:srgbClr val="FFFF00"/>
                </a:solidFill>
                <a:latin typeface="Comic Sans MS" pitchFamily="66" charset="0"/>
              </a:rPr>
              <a:t>, Пегаса </a:t>
            </a:r>
            <a:r>
              <a:rPr lang="ru-RU" sz="2000" dirty="0">
                <a:solidFill>
                  <a:srgbClr val="FFFF00"/>
                </a:solidFill>
                <a:latin typeface="Comic Sans MS" pitchFamily="66" charset="0"/>
              </a:rPr>
              <a:t>и Кита?</a:t>
            </a:r>
          </a:p>
        </p:txBody>
      </p:sp>
      <p:pic>
        <p:nvPicPr>
          <p:cNvPr id="2059" name="Picture 11" descr="http://fs00.infourok.ru/images/doc/56/69985/hello_html_6663835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071678"/>
            <a:ext cx="6000792" cy="4500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857232"/>
            <a:ext cx="8964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1"/>
                </a:solidFill>
                <a:latin typeface="Comic Sans MS" pitchFamily="66" charset="0"/>
              </a:rPr>
              <a:t>Созвездие </a:t>
            </a:r>
            <a:r>
              <a:rPr lang="ru-RU" sz="1600" dirty="0">
                <a:solidFill>
                  <a:schemeClr val="bg1"/>
                </a:solidFill>
                <a:latin typeface="Comic Sans MS" pitchFamily="66" charset="0"/>
              </a:rPr>
              <a:t>Цефея связано с  царем Эфиопии Цефеем,  жена которого навлекла на Эфиопию кару небесную, в виде ужасного чудовища </a:t>
            </a:r>
            <a:r>
              <a:rPr lang="ru-RU" sz="1600" dirty="0" smtClean="0">
                <a:solidFill>
                  <a:schemeClr val="bg1"/>
                </a:solidFill>
                <a:latin typeface="Comic Sans MS" pitchFamily="66" charset="0"/>
              </a:rPr>
              <a:t>Кита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15074" y="4857760"/>
            <a:ext cx="25717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omic Sans MS" pitchFamily="66" charset="0"/>
              </a:rPr>
              <a:t>Кит  уничтожит морскую страну, если царь не отдаст на съедение Киту свою единственную и </a:t>
            </a:r>
            <a:r>
              <a:rPr lang="ru-RU" sz="1600" dirty="0" smtClean="0">
                <a:solidFill>
                  <a:schemeClr val="bg1"/>
                </a:solidFill>
                <a:latin typeface="Comic Sans MS" pitchFamily="66" charset="0"/>
              </a:rPr>
              <a:t>горячо любимую </a:t>
            </a:r>
            <a:r>
              <a:rPr lang="ru-RU" sz="1600" dirty="0">
                <a:solidFill>
                  <a:schemeClr val="bg1"/>
                </a:solidFill>
                <a:latin typeface="Comic Sans MS" pitchFamily="66" charset="0"/>
              </a:rPr>
              <a:t>дочь Андромеду. 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15074" y="2000240"/>
            <a:ext cx="264320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Comic Sans MS" pitchFamily="66" charset="0"/>
              </a:rPr>
              <a:t>Что стало причиной </a:t>
            </a:r>
            <a:r>
              <a:rPr lang="ru-RU" sz="1600" dirty="0">
                <a:solidFill>
                  <a:schemeClr val="bg1"/>
                </a:solidFill>
                <a:latin typeface="Comic Sans MS" pitchFamily="66" charset="0"/>
              </a:rPr>
              <a:t>такого строгого </a:t>
            </a:r>
            <a:r>
              <a:rPr lang="ru-RU" sz="1600" dirty="0" smtClean="0">
                <a:solidFill>
                  <a:schemeClr val="bg1"/>
                </a:solidFill>
                <a:latin typeface="Comic Sans MS" pitchFamily="66" charset="0"/>
              </a:rPr>
              <a:t>наказания? </a:t>
            </a:r>
          </a:p>
          <a:p>
            <a:pPr algn="ctr">
              <a:buFontTx/>
              <a:buChar char="-"/>
            </a:pPr>
            <a:r>
              <a:rPr lang="ru-RU" sz="1600" dirty="0" smtClean="0">
                <a:solidFill>
                  <a:schemeClr val="bg1"/>
                </a:solidFill>
                <a:latin typeface="Comic Sans MS" pitchFamily="66" charset="0"/>
              </a:rPr>
              <a:t>Хвастовство.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Comic Sans MS" pitchFamily="66" charset="0"/>
              </a:rPr>
              <a:t> Царица Кассиопея  утверждала, что её дочь красивее  всех богинь Олимпа. </a:t>
            </a:r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211399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7170" y="1"/>
            <a:ext cx="9235535" cy="68804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86314" y="357166"/>
            <a:ext cx="40100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Ц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арь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стал перед выбором – вся его страна и жизнь всех людей, или одна жизнь, но самая дорогая для него.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57752" y="2857496"/>
            <a:ext cx="4000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Не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в силах противится воле народа, он  отдал приказ приковать дочь  цепями к скале, у которой должно было произойти жертвоприношение.  </a:t>
            </a:r>
          </a:p>
        </p:txBody>
      </p:sp>
      <p:pic>
        <p:nvPicPr>
          <p:cNvPr id="8" name="Picture 2" descr="C:\Users\User\Desktop\мама\персей img1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09" t="23293" r="17395" b="27822"/>
          <a:stretch/>
        </p:blipFill>
        <p:spPr bwMode="auto">
          <a:xfrm rot="16200000">
            <a:off x="-1062110" y="1223887"/>
            <a:ext cx="6696224" cy="4572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1399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28955" y="1"/>
            <a:ext cx="920534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282" y="0"/>
            <a:ext cx="88222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В </a:t>
            </a:r>
            <a:r>
              <a:rPr lang="ru-RU" dirty="0">
                <a:solidFill>
                  <a:srgbClr val="FFC000"/>
                </a:solidFill>
                <a:latin typeface="Comic Sans MS" pitchFamily="66" charset="0"/>
              </a:rPr>
              <a:t>своё время </a:t>
            </a:r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одному правителю </a:t>
            </a:r>
            <a:r>
              <a:rPr lang="ru-RU" dirty="0">
                <a:solidFill>
                  <a:srgbClr val="FFC000"/>
                </a:solidFill>
                <a:latin typeface="Comic Sans MS" pitchFamily="66" charset="0"/>
              </a:rPr>
              <a:t>было открыто пророчество, что погибнет он от руки родного внука. Испугавшись предсказания, царь закрыл </a:t>
            </a:r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свою дочь-красавицу </a:t>
            </a:r>
            <a:r>
              <a:rPr lang="ru-RU" dirty="0">
                <a:solidFill>
                  <a:srgbClr val="FFC000"/>
                </a:solidFill>
                <a:latin typeface="Comic Sans MS" pitchFamily="66" charset="0"/>
              </a:rPr>
              <a:t>Данаю в башне. </a:t>
            </a:r>
            <a:endParaRPr lang="ru-RU" dirty="0" smtClean="0">
              <a:solidFill>
                <a:srgbClr val="FFC000"/>
              </a:solidFill>
              <a:latin typeface="Comic Sans MS" pitchFamily="66" charset="0"/>
            </a:endParaRPr>
          </a:p>
          <a:p>
            <a:pPr algn="ctr"/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Но </a:t>
            </a:r>
            <a:r>
              <a:rPr lang="ru-RU" dirty="0">
                <a:solidFill>
                  <a:srgbClr val="FFC000"/>
                </a:solidFill>
                <a:latin typeface="Comic Sans MS" pitchFamily="66" charset="0"/>
              </a:rPr>
              <a:t>Зевс, полюбивший земную девушку, пробрался в темницу, превратившись в золотой дождь. Вскоре царевна родила </a:t>
            </a:r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сына</a:t>
            </a:r>
            <a:r>
              <a:rPr lang="ru-RU" sz="1600" dirty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ru-RU" sz="16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ru-RU" dirty="0" smtClean="0">
                <a:solidFill>
                  <a:srgbClr val="FFC000"/>
                </a:solidFill>
                <a:latin typeface="Comic Sans MS" pitchFamily="66" charset="0"/>
              </a:rPr>
              <a:t>Персея</a:t>
            </a:r>
            <a:r>
              <a:rPr lang="ru-RU" sz="1600" dirty="0" smtClean="0">
                <a:solidFill>
                  <a:srgbClr val="FFC000"/>
                </a:solidFill>
                <a:latin typeface="Comic Sans MS" pitchFamily="66" charset="0"/>
              </a:rPr>
              <a:t>. </a:t>
            </a:r>
            <a:endParaRPr lang="ru-RU" sz="1600" dirty="0">
              <a:solidFill>
                <a:srgbClr val="FFC000"/>
              </a:solidFill>
              <a:effectLst/>
              <a:latin typeface="Comic Sans MS" pitchFamily="66" charset="0"/>
            </a:endParaRPr>
          </a:p>
        </p:txBody>
      </p:sp>
      <p:pic>
        <p:nvPicPr>
          <p:cNvPr id="2051" name="Picture 3" descr="C:\Users\User\Desktop\мама\данаяdanaya_per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857364"/>
            <a:ext cx="6473545" cy="40005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85720" y="5929330"/>
            <a:ext cx="86439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Чтобы избавиться от нежеланного малыша, царь велел заточить мать с младенцем в ящик и кинуть в море. </a:t>
            </a:r>
          </a:p>
        </p:txBody>
      </p:sp>
    </p:spTree>
    <p:extLst>
      <p:ext uri="{BB962C8B-B14F-4D97-AF65-F5344CB8AC3E}">
        <p14:creationId xmlns="" xmlns:p14="http://schemas.microsoft.com/office/powerpoint/2010/main" val="347842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28955" y="1"/>
            <a:ext cx="920534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5720" y="5572140"/>
            <a:ext cx="8890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Долго носило их по волнам, наконец прибило к острову Серифу. </a:t>
            </a:r>
          </a:p>
        </p:txBody>
      </p:sp>
      <p:pic>
        <p:nvPicPr>
          <p:cNvPr id="28673" name="Picture 1" descr="C:\Documents and Settings\superuser\Рабочий стол\Новая папка\_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000108"/>
            <a:ext cx="8506105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7842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0" y="0"/>
            <a:ext cx="920534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мама\медузаBerlin_Painter_Perseus_and_M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6" y="2000240"/>
            <a:ext cx="5512899" cy="46032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503" y="188640"/>
            <a:ext cx="89289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Царь острова </a:t>
            </a:r>
            <a:r>
              <a:rPr lang="ru-RU" sz="2000" dirty="0" err="1">
                <a:solidFill>
                  <a:schemeClr val="bg1"/>
                </a:solidFill>
                <a:latin typeface="Comic Sans MS" pitchFamily="66" charset="0"/>
              </a:rPr>
              <a:t>Полидект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 полюбил Данаю и решил на ней жениться. Но Даная воспротивилась этому и стала искать у сына Персея защиты. </a:t>
            </a:r>
            <a:endParaRPr lang="ru-RU" sz="20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Тогда </a:t>
            </a:r>
            <a:r>
              <a:rPr lang="ru-RU" sz="2000" dirty="0" err="1">
                <a:solidFill>
                  <a:schemeClr val="bg1"/>
                </a:solidFill>
                <a:latin typeface="Comic Sans MS" pitchFamily="66" charset="0"/>
              </a:rPr>
              <a:t>Полидект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решил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избавиться от Персея и послал его на верную смерть — за головой ужасной горгоны Медузы. 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714620"/>
            <a:ext cx="28575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C000"/>
                </a:solidFill>
                <a:latin typeface="Comic Sans MS" pitchFamily="66" charset="0"/>
              </a:rPr>
              <a:t>Взгляд  горгоны Медузы мог </a:t>
            </a:r>
            <a:r>
              <a:rPr lang="ru-RU" sz="2400" dirty="0">
                <a:solidFill>
                  <a:srgbClr val="FFC000"/>
                </a:solidFill>
                <a:latin typeface="Comic Sans MS" pitchFamily="66" charset="0"/>
              </a:rPr>
              <a:t>превратить людей в камень</a:t>
            </a:r>
            <a:r>
              <a:rPr lang="ru-RU" sz="2400" dirty="0" smtClean="0">
                <a:solidFill>
                  <a:srgbClr val="FFC000"/>
                </a:solidFill>
                <a:latin typeface="Comic Sans MS" pitchFamily="66" charset="0"/>
              </a:rPr>
              <a:t>.</a:t>
            </a:r>
          </a:p>
          <a:p>
            <a:pPr algn="ctr"/>
            <a:r>
              <a:rPr lang="ru-RU" sz="24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ru-RU" sz="2400" dirty="0">
                <a:solidFill>
                  <a:srgbClr val="FFC000"/>
                </a:solidFill>
                <a:latin typeface="Comic Sans MS" pitchFamily="66" charset="0"/>
              </a:rPr>
              <a:t>У нее были клыки, змеи вместо волос, золотые крылья и медные руки. </a:t>
            </a:r>
            <a:endParaRPr lang="ru-RU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0472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0" y="0"/>
            <a:ext cx="920534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4282" y="214290"/>
            <a:ext cx="87154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Чтобы не превратиться в камень от взгляда медузы, Персей смотрел  на  отражение  в  своём щите.  Обезглавив горгону Медузу, Персей бросился прочь …</a:t>
            </a:r>
            <a:endParaRPr lang="ru-RU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8" name="Picture 4" descr="http://rudocs.exdat.com/data/298/297888/297888_html_m18e092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357298"/>
            <a:ext cx="7283686" cy="5167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047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64670" y="-48180"/>
            <a:ext cx="9270018" cy="69061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58" y="428604"/>
            <a:ext cx="85011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Пролетая над морем,  Персей увидел прикованную Андромеду и  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спас красавицу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от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неминуемой гибели. </a:t>
            </a:r>
            <a:endParaRPr lang="ru-RU" sz="2000" dirty="0"/>
          </a:p>
        </p:txBody>
      </p:sp>
      <p:pic>
        <p:nvPicPr>
          <p:cNvPr id="24579" name="Picture 3" descr="C:\Documents and Settings\superuser\Рабочий стол\Новая папка\_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714488"/>
            <a:ext cx="8622499" cy="3708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673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34859" y="1"/>
            <a:ext cx="9205347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0" y="600076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Легендарный </a:t>
            </a:r>
            <a:r>
              <a:rPr lang="ru-RU" sz="2000" dirty="0">
                <a:solidFill>
                  <a:schemeClr val="bg1"/>
                </a:solidFill>
                <a:latin typeface="Comic Sans MS" pitchFamily="66" charset="0"/>
              </a:rPr>
              <a:t>Персей на небесной карте изображен как воин с головой медузы Горгоны </a:t>
            </a:r>
            <a:r>
              <a:rPr lang="ru-RU" sz="2000" dirty="0" smtClean="0">
                <a:solidFill>
                  <a:schemeClr val="bg1"/>
                </a:solidFill>
                <a:latin typeface="Comic Sans MS" pitchFamily="66" charset="0"/>
              </a:rPr>
              <a:t>в руке. 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074" name="Picture 2" descr="C:\Users\User\Desktop\мама\персей13_zv_pe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0"/>
            <a:ext cx="5600907" cy="60007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3436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мама\nastol.com.ua-126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277" t="2206" r="26450" b="39281"/>
          <a:stretch/>
        </p:blipFill>
        <p:spPr bwMode="auto">
          <a:xfrm>
            <a:off x="0" y="0"/>
            <a:ext cx="9171056" cy="6906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ятно 1 13"/>
          <p:cNvSpPr/>
          <p:nvPr/>
        </p:nvSpPr>
        <p:spPr>
          <a:xfrm rot="21349774">
            <a:off x="1259214" y="240267"/>
            <a:ext cx="6839885" cy="6377466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По  силуэту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Comic Sans MS" pitchFamily="66" charset="0"/>
              </a:rPr>
              <a:t>узнайте созвездие </a:t>
            </a:r>
          </a:p>
          <a:p>
            <a:endParaRPr lang="ru-RU" sz="2800" b="1" dirty="0" smtClean="0">
              <a:solidFill>
                <a:srgbClr val="002060"/>
              </a:solidFill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1" y="357166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Задание 1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AutoShape 2" descr="https://images.vector-images.com/clipart/s/179/cepheus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C:\Documents and Settings\superuser\Рабочий стол\Новая папка\28382182-constellation-cepheus-star-in-the-night-sky-vector-illust.jpg"/>
          <p:cNvPicPr>
            <a:picLocks noChangeAspect="1" noChangeArrowheads="1"/>
          </p:cNvPicPr>
          <p:nvPr/>
        </p:nvPicPr>
        <p:blipFill>
          <a:blip r:embed="rId4"/>
          <a:srcRect b="17721"/>
          <a:stretch>
            <a:fillRect/>
          </a:stretch>
        </p:blipFill>
        <p:spPr bwMode="auto">
          <a:xfrm>
            <a:off x="928662" y="714356"/>
            <a:ext cx="7032760" cy="5786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1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0" name="AutoShape 2" descr="https://pbs.twimg.com/media/EHXciAPWsAAM68N.png:lar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2" name="AutoShape 4" descr="https://pbs.twimg.com/media/EHXciAPWsAAM68N.png:lar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4" name="AutoShape 6" descr="https://pbs.twimg.com/profile_images/1148781392098029568/B4dU4nT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6" name="AutoShape 8" descr="https://pbs.twimg.com/profile_images/1148781392098029568/B4dU4nT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38" name="AutoShape 10" descr="https://pbs.twimg.com/media/EHXciAPWsAAM68N.png:lar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41" name="AutoShape 13" descr="https://fs.znanio.ru/methodology/images/00/85/008537f8ac5ce146d4b7266cba89f979f33222c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Documents and Settings\superuser\Рабочий стол\а\tudo-o-que-voce-precisa-saber-sobre-a-constelacao-de-orion-1024x576.png"/>
          <p:cNvPicPr>
            <a:picLocks noChangeAspect="1" noChangeArrowheads="1"/>
          </p:cNvPicPr>
          <p:nvPr/>
        </p:nvPicPr>
        <p:blipFill>
          <a:blip r:embed="rId4"/>
          <a:srcRect l="9480" r="12149"/>
          <a:stretch>
            <a:fillRect/>
          </a:stretch>
        </p:blipFill>
        <p:spPr bwMode="auto">
          <a:xfrm>
            <a:off x="0" y="500042"/>
            <a:ext cx="8858280" cy="6357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8" name="AutoShape 2" descr="https://proza.ru/pics/2020/01/18/76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1" name="Picture 5" descr="C:\Documents and Settings\superuser\Рабочий стол\Новая папка\486_andromeda-floydworx.png"/>
          <p:cNvPicPr>
            <a:picLocks noChangeAspect="1" noChangeArrowheads="1"/>
          </p:cNvPicPr>
          <p:nvPr/>
        </p:nvPicPr>
        <p:blipFill>
          <a:blip r:embed="rId4"/>
          <a:srcRect l="14909" r="6545" b="18181"/>
          <a:stretch>
            <a:fillRect/>
          </a:stretch>
        </p:blipFill>
        <p:spPr bwMode="auto">
          <a:xfrm>
            <a:off x="214282" y="49091"/>
            <a:ext cx="8715404" cy="6808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AutoShape 2" descr="https://i.pinimg.com/736x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i.pinimg.com/736x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s://i.pinimg.com/originals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5" name="AutoShape 9" descr="https://i.pinimg.com/736x/fe/d5/9a/fed59a7fd325de00c85c951e219ee5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83" name="Picture 3" descr="C:\Documents and Settings\superuser\Рабочий стол\Новая папка\65df4f3c73b4b98afa5b0fb0fc31c87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0992" y="0"/>
            <a:ext cx="8763008" cy="6572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quesper.com/Projects_Student/Constellations/Casseopia.jpg"/>
          <p:cNvPicPr>
            <a:picLocks noChangeAspect="1" noChangeArrowheads="1"/>
          </p:cNvPicPr>
          <p:nvPr/>
        </p:nvPicPr>
        <p:blipFill>
          <a:blip r:embed="rId4"/>
          <a:srcRect r="4545"/>
          <a:stretch>
            <a:fillRect/>
          </a:stretch>
        </p:blipFill>
        <p:spPr bwMode="auto">
          <a:xfrm>
            <a:off x="2357422" y="279057"/>
            <a:ext cx="4500594" cy="6578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31" name="AutoShape 7" descr="https://i.pinimg.com/280x280_RS/c3/95/12/c395125aab9b053da8c5fa62bb374ff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3" name="AutoShape 9" descr="https://i.pinimg.com/280x280_RS/c3/95/12/c395125aab9b053da8c5fa62bb374ffd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11" descr="C:\Documents and Settings\superuser\Рабочий стол\а\247-2470984_blue-star-deco-transparent-png-clip-art-image-blue-star-transparent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V="1">
            <a:off x="5072066" y="1428736"/>
            <a:ext cx="642890" cy="640747"/>
          </a:xfrm>
          <a:prstGeom prst="rect">
            <a:avLst/>
          </a:prstGeom>
          <a:noFill/>
        </p:spPr>
      </p:pic>
      <p:pic>
        <p:nvPicPr>
          <p:cNvPr id="15" name="Picture 11" descr="C:\Documents and Settings\superuser\Рабочий стол\а\247-2470984_blue-star-deco-transparent-png-clip-art-image-blue-star-transparent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V="1">
            <a:off x="3857620" y="2071678"/>
            <a:ext cx="642890" cy="640747"/>
          </a:xfrm>
          <a:prstGeom prst="rect">
            <a:avLst/>
          </a:prstGeom>
          <a:noFill/>
        </p:spPr>
      </p:pic>
      <p:pic>
        <p:nvPicPr>
          <p:cNvPr id="16" name="Picture 11" descr="C:\Documents and Settings\superuser\Рабочий стол\а\247-2470984_blue-star-deco-transparent-png-clip-art-image-blue-star-transparent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V="1">
            <a:off x="4786314" y="3500438"/>
            <a:ext cx="642890" cy="640747"/>
          </a:xfrm>
          <a:prstGeom prst="rect">
            <a:avLst/>
          </a:prstGeom>
          <a:noFill/>
        </p:spPr>
      </p:pic>
      <p:pic>
        <p:nvPicPr>
          <p:cNvPr id="17" name="Picture 11" descr="C:\Documents and Settings\superuser\Рабочий стол\а\247-2470984_blue-star-deco-transparent-png-clip-art-image-blue-star-transparent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V="1">
            <a:off x="3428992" y="4000504"/>
            <a:ext cx="642890" cy="640747"/>
          </a:xfrm>
          <a:prstGeom prst="rect">
            <a:avLst/>
          </a:prstGeom>
          <a:noFill/>
        </p:spPr>
      </p:pic>
      <p:pic>
        <p:nvPicPr>
          <p:cNvPr id="18" name="Picture 11" descr="C:\Documents and Settings\superuser\Рабочий стол\а\247-2470984_blue-star-deco-transparent-png-clip-art-image-blue-star-transparent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 flipV="1">
            <a:off x="4786314" y="5429264"/>
            <a:ext cx="642890" cy="640747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AutoShape 2" descr="https://i.pinimg.com/736x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i.pinimg.com/736x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s://i.pinimg.com/originals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5" name="AutoShape 9" descr="https://i.pinimg.com/736x/fe/d5/9a/fed59a7fd325de00c85c951e219ee5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8" name="Picture 12" descr="C:\Documents and Settings\superuser\Рабочий стол\Новая папка\regnum_picture_1519498066546329_normal (1).jpg"/>
          <p:cNvPicPr>
            <a:picLocks noChangeAspect="1" noChangeArrowheads="1"/>
          </p:cNvPicPr>
          <p:nvPr/>
        </p:nvPicPr>
        <p:blipFill>
          <a:blip r:embed="rId4"/>
          <a:srcRect l="15958" r="8398"/>
          <a:stretch>
            <a:fillRect/>
          </a:stretch>
        </p:blipFill>
        <p:spPr bwMode="auto">
          <a:xfrm>
            <a:off x="0" y="0"/>
            <a:ext cx="9263235" cy="6906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7" name="AutoShape 3" descr="https://www.clipartmax.com/png/full/247-2470984_blue-star-deco-transparent-png-clip-art-image-blue-star-transparent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6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8" name="AutoShape 2" descr="https://astro-world.ru/wp-content/uploads/2019/09/perseu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astro-world.ru/wp-content/uploads/2019/09/perseu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338" name="AutoShape 2" descr="https://v-kosmose.com/wp-content/uploads/2014/03/canis-mino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 descr="C:\Documents and Settings\superuser\Рабочий стол\canis-mino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214290"/>
            <a:ext cx="6381760" cy="6381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7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000760" y="3643314"/>
            <a:ext cx="1214446" cy="2143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578" name="AutoShape 2" descr="https://astro-world.ru/wp-content/uploads/2019/09/perseu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astro-world.ru/wp-content/uploads/2019/09/perseu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643438" y="3357562"/>
            <a:ext cx="642942" cy="2143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433" name="Picture 1" descr="C:\Documents and Settings\superuser\Рабочий стол\Новая папка\483_perseus-floydworx.png"/>
          <p:cNvPicPr>
            <a:picLocks noChangeAspect="1" noChangeArrowheads="1"/>
          </p:cNvPicPr>
          <p:nvPr/>
        </p:nvPicPr>
        <p:blipFill>
          <a:blip r:embed="rId4"/>
          <a:srcRect b="16129"/>
          <a:stretch>
            <a:fillRect/>
          </a:stretch>
        </p:blipFill>
        <p:spPr bwMode="auto">
          <a:xfrm>
            <a:off x="285688" y="1071546"/>
            <a:ext cx="8858312" cy="5572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8" name="AutoShape 2" descr="https://v-kosmose.com/wp-content/uploads/2014/03/canis-mino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8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User\Desktop\мама\звёздное неб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b="6875"/>
          <a:stretch/>
        </p:blipFill>
        <p:spPr bwMode="auto">
          <a:xfrm>
            <a:off x="-45341" y="0"/>
            <a:ext cx="9335410" cy="69548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AutoShape 2" descr="https://i.pinimg.com/736x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0" name="AutoShape 4" descr="https://i.pinimg.com/736x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2" name="AutoShape 6" descr="https://i.pinimg.com/originals/8e/74/85/8e74858e5897c73358fc1bd73ab69c9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105" name="AutoShape 9" descr="https://i.pinimg.com/736x/fe/d5/9a/fed59a7fd325de00c85c951e219ee5a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3730" name="AutoShape 2" descr="https://lunaf.com/img/constellation/gemini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3731" name="Picture 3" descr="C:\Documents and Settings\superuser\Рабочий стол\Новая папка\gemin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00042"/>
            <a:ext cx="9144000" cy="6096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28596" y="6429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9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558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мама\nastol.com.ua-126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277" t="2206" r="26450" b="39281"/>
          <a:stretch/>
        </p:blipFill>
        <p:spPr bwMode="auto">
          <a:xfrm>
            <a:off x="-27056" y="0"/>
            <a:ext cx="9171056" cy="6906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5721" y="357166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Задание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8" name="Picture 4" descr="C:\Users\Дома\Desktop\космос проект\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1810"/>
            <a:ext cx="5048253" cy="3786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ятно 1 10"/>
          <p:cNvSpPr/>
          <p:nvPr/>
        </p:nvSpPr>
        <p:spPr>
          <a:xfrm rot="21349774">
            <a:off x="4123223" y="158953"/>
            <a:ext cx="5222521" cy="446599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 Нарисуйте фантастическое созвездие и придумайте легенду, запишите в «ночничке»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мама\nastol.com.ua-126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277" t="2206" r="26450" b="39281"/>
          <a:stretch/>
        </p:blipFill>
        <p:spPr bwMode="auto">
          <a:xfrm>
            <a:off x="0" y="0"/>
            <a:ext cx="9171056" cy="6906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ятно 1 16"/>
          <p:cNvSpPr/>
          <p:nvPr/>
        </p:nvSpPr>
        <p:spPr>
          <a:xfrm rot="21349774">
            <a:off x="3255407" y="-214403"/>
            <a:ext cx="5704990" cy="5257107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ru-RU" sz="24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Найдите на ночном небе другие созвездия,  узнайте  мифы о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</a:rPr>
              <a:t>них. Напишите об одном, самом интересном для вас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1" y="357166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Задание 3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3075" name="Picture 3" descr="C:\Users\Дома\Desktop\космос проект\68ecea16bc2acdba1094d1cb80e17dc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643314"/>
            <a:ext cx="4492124" cy="30345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мама\nastol.com.ua-1261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277" t="2206" r="26450" b="39281"/>
          <a:stretch/>
        </p:blipFill>
        <p:spPr bwMode="auto">
          <a:xfrm>
            <a:off x="0" y="0"/>
            <a:ext cx="9171056" cy="69068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85721" y="357166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Задание 4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098" name="Picture 2" descr="C:\Users\Дома\Desktop\проекты лэп бук поделки др\66e2d39f0807a64ce0609d86eacaa32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3901" b="5673"/>
          <a:stretch>
            <a:fillRect/>
          </a:stretch>
        </p:blipFill>
        <p:spPr bwMode="auto">
          <a:xfrm>
            <a:off x="500033" y="857232"/>
            <a:ext cx="4025925" cy="2786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ятно 1 8"/>
          <p:cNvSpPr/>
          <p:nvPr/>
        </p:nvSpPr>
        <p:spPr>
          <a:xfrm rot="21349774">
            <a:off x="4618147" y="600434"/>
            <a:ext cx="3738338" cy="4112952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Сделайте поделку, например, такую.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596" y="4643446"/>
            <a:ext cx="84296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  <a:latin typeface="Comic Sans MS" pitchFamily="66" charset="0"/>
              </a:rPr>
              <a:t>Что потребуется: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Comic Sans MS" pitchFamily="66" charset="0"/>
              </a:rPr>
              <a:t>Картон, ножницы, фломастеры или карандаши, лампа или фонарик.</a:t>
            </a:r>
          </a:p>
          <a:p>
            <a:pPr algn="ctr"/>
            <a:r>
              <a:rPr lang="ru-RU" sz="2000" b="1" dirty="0" smtClean="0">
                <a:solidFill>
                  <a:srgbClr val="FFFF00"/>
                </a:solidFill>
                <a:latin typeface="Comic Sans MS" pitchFamily="66" charset="0"/>
              </a:rPr>
              <a:t>Из  картона вырезать </a:t>
            </a:r>
            <a:r>
              <a:rPr lang="ru-RU" sz="2000" b="1" dirty="0" smtClean="0">
                <a:solidFill>
                  <a:srgbClr val="FFFF00"/>
                </a:solidFill>
                <a:latin typeface="Comic Sans MS" pitchFamily="66" charset="0"/>
              </a:rPr>
              <a:t>кружки,  </a:t>
            </a:r>
            <a:r>
              <a:rPr lang="ru-RU" sz="2000" b="1" dirty="0" smtClean="0">
                <a:solidFill>
                  <a:srgbClr val="FFFF00"/>
                </a:solidFill>
                <a:latin typeface="Comic Sans MS" pitchFamily="66" charset="0"/>
              </a:rPr>
              <a:t>нарисовать </a:t>
            </a:r>
            <a:r>
              <a:rPr lang="ru-RU" sz="2000" b="1" dirty="0" smtClean="0">
                <a:solidFill>
                  <a:srgbClr val="FFFF00"/>
                </a:solidFill>
                <a:latin typeface="Comic Sans MS" pitchFamily="66" charset="0"/>
              </a:rPr>
              <a:t>созвездия, </a:t>
            </a:r>
            <a:r>
              <a:rPr lang="ru-RU" sz="2000" b="1" dirty="0" smtClean="0">
                <a:solidFill>
                  <a:srgbClr val="FFFF00"/>
                </a:solidFill>
                <a:latin typeface="Comic Sans MS" pitchFamily="66" charset="0"/>
              </a:rPr>
              <a:t>сделать небольшие отверстия (как на картинке), посветить, играть с друзьями в «Угадай созвездие»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8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3539</TotalTime>
  <Words>888</Words>
  <Application>Microsoft Office PowerPoint</Application>
  <PresentationFormat>Экран (4:3)</PresentationFormat>
  <Paragraphs>131</Paragraphs>
  <Slides>32</Slides>
  <Notes>32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superuser</cp:lastModifiedBy>
  <cp:revision>310</cp:revision>
  <dcterms:created xsi:type="dcterms:W3CDTF">2015-07-24T13:20:13Z</dcterms:created>
  <dcterms:modified xsi:type="dcterms:W3CDTF">2020-06-26T07:12:50Z</dcterms:modified>
</cp:coreProperties>
</file>